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204E1A-1CF6-4576-9881-D726AD9938BE}" type="datetimeFigureOut">
              <a:rPr lang="en-US" smtClean="0"/>
              <a:pPr/>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204E1A-1CF6-4576-9881-D726AD9938BE}" type="datetimeFigureOut">
              <a:rPr lang="en-US" smtClean="0"/>
              <a:pPr/>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204E1A-1CF6-4576-9881-D726AD9938BE}" type="datetimeFigureOut">
              <a:rPr lang="en-US" smtClean="0"/>
              <a:pPr/>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204E1A-1CF6-4576-9881-D726AD9938BE}" type="datetimeFigureOut">
              <a:rPr lang="en-US" smtClean="0"/>
              <a:pPr/>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204E1A-1CF6-4576-9881-D726AD9938BE}" type="datetimeFigureOut">
              <a:rPr lang="en-US" smtClean="0"/>
              <a:pPr/>
              <a:t>5/11/2010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204E1A-1CF6-4576-9881-D726AD9938BE}" type="datetimeFigureOut">
              <a:rPr lang="en-US" smtClean="0"/>
              <a:pPr/>
              <a:t>5/11/2010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204E1A-1CF6-4576-9881-D726AD9938BE}" type="datetimeFigureOut">
              <a:rPr lang="en-US" smtClean="0"/>
              <a:pPr/>
              <a:t>5/11/2010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204E1A-1CF6-4576-9881-D726AD9938BE}" type="datetimeFigureOut">
              <a:rPr lang="en-US" smtClean="0"/>
              <a:pPr/>
              <a:t>5/11/2010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04E1A-1CF6-4576-9881-D726AD9938BE}" type="datetimeFigureOut">
              <a:rPr lang="en-US" smtClean="0"/>
              <a:pPr/>
              <a:t>5/11/2010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204E1A-1CF6-4576-9881-D726AD9938BE}" type="datetimeFigureOut">
              <a:rPr lang="en-US" smtClean="0"/>
              <a:pPr/>
              <a:t>5/11/2010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204E1A-1CF6-4576-9881-D726AD9938BE}" type="datetimeFigureOut">
              <a:rPr lang="en-US" smtClean="0"/>
              <a:pPr/>
              <a:t>5/11/2010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18FEF2-9B15-4F0B-97DA-3BE433117B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04E1A-1CF6-4576-9881-D726AD9938BE}" type="datetimeFigureOut">
              <a:rPr lang="en-US" smtClean="0"/>
              <a:pPr/>
              <a:t>5/11/2010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18FEF2-9B15-4F0B-97DA-3BE433117B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7772400" cy="2838451"/>
          </a:xfrm>
        </p:spPr>
        <p:txBody>
          <a:bodyPr/>
          <a:lstStyle/>
          <a:p>
            <a:r>
              <a:rPr lang="en-US" b="1" i="1" u="sng" dirty="0" smtClean="0">
                <a:solidFill>
                  <a:schemeClr val="accent6">
                    <a:lumMod val="75000"/>
                  </a:schemeClr>
                </a:solidFill>
                <a:latin typeface="Algerian" pitchFamily="82" charset="0"/>
              </a:rPr>
              <a:t>History of Coal Mining in Pennsylvania</a:t>
            </a:r>
            <a:endParaRPr lang="en-US" b="1" i="1" u="sng" dirty="0">
              <a:solidFill>
                <a:schemeClr val="accent6">
                  <a:lumMod val="75000"/>
                </a:schemeClr>
              </a:solidFill>
              <a:latin typeface="Algerian" pitchFamily="82" charset="0"/>
            </a:endParaRPr>
          </a:p>
        </p:txBody>
      </p:sp>
      <p:sp>
        <p:nvSpPr>
          <p:cNvPr id="3" name="Subtitle 2"/>
          <p:cNvSpPr>
            <a:spLocks noGrp="1"/>
          </p:cNvSpPr>
          <p:nvPr>
            <p:ph type="subTitle" idx="1"/>
          </p:nvPr>
        </p:nvSpPr>
        <p:spPr>
          <a:xfrm>
            <a:off x="2743200" y="4572000"/>
            <a:ext cx="6400800" cy="1752600"/>
          </a:xfrm>
        </p:spPr>
        <p:txBody>
          <a:bodyPr/>
          <a:lstStyle/>
          <a:p>
            <a:r>
              <a:rPr lang="en-US" b="1" dirty="0" smtClean="0">
                <a:solidFill>
                  <a:srgbClr val="FFFF00"/>
                </a:solidFill>
                <a:latin typeface="Algerian" pitchFamily="82" charset="0"/>
              </a:rPr>
              <a:t>By:</a:t>
            </a:r>
          </a:p>
          <a:p>
            <a:r>
              <a:rPr lang="en-US" b="1" dirty="0" smtClean="0">
                <a:solidFill>
                  <a:srgbClr val="FFFF00"/>
                </a:solidFill>
                <a:latin typeface="Algerian" pitchFamily="82" charset="0"/>
              </a:rPr>
              <a:t>Julia </a:t>
            </a:r>
            <a:r>
              <a:rPr lang="en-US" b="1" dirty="0" err="1" smtClean="0">
                <a:solidFill>
                  <a:srgbClr val="FFFF00"/>
                </a:solidFill>
                <a:latin typeface="Algerian" pitchFamily="82" charset="0"/>
              </a:rPr>
              <a:t>Genery</a:t>
            </a:r>
            <a:endParaRPr lang="en-US" b="1" dirty="0" smtClean="0">
              <a:solidFill>
                <a:srgbClr val="FFFF00"/>
              </a:solidFill>
              <a:latin typeface="Algerian" pitchFamily="82" charset="0"/>
            </a:endParaRPr>
          </a:p>
          <a:p>
            <a:r>
              <a:rPr lang="en-US" b="1" dirty="0" err="1" smtClean="0">
                <a:solidFill>
                  <a:srgbClr val="FFFF00"/>
                </a:solidFill>
                <a:latin typeface="Algerian" pitchFamily="82" charset="0"/>
              </a:rPr>
              <a:t>Alysia</a:t>
            </a:r>
            <a:r>
              <a:rPr lang="en-US" b="1" dirty="0" smtClean="0">
                <a:solidFill>
                  <a:srgbClr val="FFFF00"/>
                </a:solidFill>
                <a:latin typeface="Algerian" pitchFamily="82" charset="0"/>
              </a:rPr>
              <a:t> Brown</a:t>
            </a:r>
            <a:endParaRPr lang="en-US" b="1" dirty="0">
              <a:solidFill>
                <a:srgbClr val="FFFF00"/>
              </a:solidFill>
              <a:latin typeface="Algerian"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flipV="1">
            <a:off x="-1295400" y="381000"/>
            <a:ext cx="228600" cy="76200"/>
          </a:xfrm>
        </p:spPr>
        <p:txBody>
          <a:bodyPr>
            <a:normAutofit fontScale="90000"/>
          </a:bodyPr>
          <a:lstStyle/>
          <a:p>
            <a:endParaRPr lang="en-US" dirty="0"/>
          </a:p>
        </p:txBody>
      </p:sp>
      <p:sp>
        <p:nvSpPr>
          <p:cNvPr id="3" name="Content Placeholder 2"/>
          <p:cNvSpPr>
            <a:spLocks noGrp="1"/>
          </p:cNvSpPr>
          <p:nvPr>
            <p:ph idx="1"/>
          </p:nvPr>
        </p:nvSpPr>
        <p:spPr>
          <a:xfrm>
            <a:off x="609600" y="914400"/>
            <a:ext cx="8229600" cy="5745163"/>
          </a:xfrm>
        </p:spPr>
        <p:txBody>
          <a:bodyPr>
            <a:normAutofit fontScale="92500"/>
          </a:bodyPr>
          <a:lstStyle/>
          <a:p>
            <a:pPr algn="r">
              <a:buFont typeface="Wingdings" pitchFamily="2" charset="2"/>
              <a:buChar char="ü"/>
            </a:pPr>
            <a:r>
              <a:rPr lang="en-US" sz="3600" b="1" i="1" dirty="0" smtClean="0">
                <a:solidFill>
                  <a:srgbClr val="FFFF00"/>
                </a:solidFill>
                <a:latin typeface="Californian FB" pitchFamily="18" charset="0"/>
              </a:rPr>
              <a:t>Beginning in the mid-1700's, coal mining in Pennsylvania fueled the Industrial Revolution in the United States.</a:t>
            </a:r>
          </a:p>
          <a:p>
            <a:pPr algn="r">
              <a:buFont typeface="Wingdings" pitchFamily="2" charset="2"/>
              <a:buChar char="ü"/>
            </a:pPr>
            <a:r>
              <a:rPr lang="en-US" sz="3600" b="1" i="1" dirty="0" smtClean="0">
                <a:solidFill>
                  <a:srgbClr val="FFFF00"/>
                </a:solidFill>
                <a:latin typeface="Californian FB" pitchFamily="18" charset="0"/>
              </a:rPr>
              <a:t>Pennsylvania is now the fourth largest coal producer in the United States, following Wyoming, West Virginia and Kentucky.</a:t>
            </a:r>
          </a:p>
          <a:p>
            <a:pPr algn="r">
              <a:buFont typeface="Wingdings" pitchFamily="2" charset="2"/>
              <a:buChar char="ü"/>
            </a:pPr>
            <a:endParaRPr lang="en-US" sz="3600" b="1" i="1" dirty="0" smtClean="0">
              <a:solidFill>
                <a:srgbClr val="FFFF00"/>
              </a:solidFill>
              <a:latin typeface="Californian FB" pitchFamily="18" charset="0"/>
            </a:endParaRPr>
          </a:p>
          <a:p>
            <a:pPr algn="r">
              <a:buFont typeface="Wingdings" pitchFamily="2" charset="2"/>
              <a:buChar char="ü"/>
            </a:pPr>
            <a:r>
              <a:rPr lang="en-US" sz="3600" b="1" i="1" dirty="0" smtClean="0">
                <a:solidFill>
                  <a:srgbClr val="FFFF00"/>
                </a:solidFill>
                <a:latin typeface="Californian FB" pitchFamily="18" charset="0"/>
              </a:rPr>
              <a:t>878 mining operations employing 10,165 people.</a:t>
            </a:r>
            <a:endParaRPr lang="en-US" sz="3600" b="1" i="1" dirty="0">
              <a:solidFill>
                <a:srgbClr val="FFFF00"/>
              </a:solidFill>
              <a:latin typeface="Californian FB"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8000" b="-3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b="1" i="1" dirty="0" smtClean="0">
                <a:solidFill>
                  <a:schemeClr val="bg1"/>
                </a:solidFill>
                <a:latin typeface="Californian FB" pitchFamily="18" charset="0"/>
              </a:rPr>
              <a:t>Acid Drainage</a:t>
            </a:r>
            <a:endParaRPr lang="en-US" b="1" i="1" dirty="0">
              <a:solidFill>
                <a:schemeClr val="bg1"/>
              </a:solidFill>
              <a:latin typeface="Californian FB" pitchFamily="18" charset="0"/>
            </a:endParaRPr>
          </a:p>
        </p:txBody>
      </p:sp>
      <p:sp>
        <p:nvSpPr>
          <p:cNvPr id="3" name="Content Placeholder 2"/>
          <p:cNvSpPr>
            <a:spLocks noGrp="1"/>
          </p:cNvSpPr>
          <p:nvPr>
            <p:ph idx="1"/>
          </p:nvPr>
        </p:nvSpPr>
        <p:spPr>
          <a:xfrm>
            <a:off x="914400" y="1676400"/>
            <a:ext cx="8229600" cy="5181600"/>
          </a:xfrm>
        </p:spPr>
        <p:txBody>
          <a:bodyPr/>
          <a:lstStyle/>
          <a:p>
            <a:pPr>
              <a:buFont typeface="Wingdings" pitchFamily="2" charset="2"/>
              <a:buChar char="ü"/>
            </a:pPr>
            <a:r>
              <a:rPr lang="en-US" b="1" i="1" dirty="0" smtClean="0">
                <a:solidFill>
                  <a:schemeClr val="bg1"/>
                </a:solidFill>
                <a:latin typeface="Californian FB" pitchFamily="18" charset="0"/>
              </a:rPr>
              <a:t>hundreds of years of coal mining in Pennsylvania includes over 2,400 miles of Pennsylvania's 54,000 miles of streams polluted by acid mine drainage from old mining operations. </a:t>
            </a:r>
          </a:p>
          <a:p>
            <a:pPr>
              <a:buFont typeface="Wingdings" pitchFamily="2" charset="2"/>
              <a:buChar char="ü"/>
            </a:pPr>
            <a:r>
              <a:rPr lang="en-US" b="1" i="1" dirty="0" smtClean="0">
                <a:solidFill>
                  <a:schemeClr val="bg1"/>
                </a:solidFill>
                <a:latin typeface="Californian FB" pitchFamily="18" charset="0"/>
              </a:rPr>
              <a:t>Acid mine drainage is the single largest source of water pollution in the state. </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fontScale="90000"/>
          </a:bodyPr>
          <a:lstStyle/>
          <a:p>
            <a:r>
              <a:rPr lang="en-US" b="1" dirty="0" smtClean="0">
                <a:solidFill>
                  <a:schemeClr val="accent6">
                    <a:lumMod val="75000"/>
                  </a:schemeClr>
                </a:solidFill>
                <a:latin typeface="Californian FB" pitchFamily="18" charset="0"/>
              </a:rPr>
              <a:t>1907 Deadly Coal Mine Disaster</a:t>
            </a:r>
            <a:r>
              <a:rPr lang="en-US" b="1" dirty="0" smtClean="0">
                <a:latin typeface="Adobe Garamond Pro Bold"/>
              </a:rPr>
              <a:t/>
            </a:r>
            <a:br>
              <a:rPr lang="en-US" b="1" dirty="0" smtClean="0">
                <a:latin typeface="Adobe Garamond Pro Bold"/>
              </a:rPr>
            </a:br>
            <a:endParaRPr lang="en-US" dirty="0">
              <a:latin typeface="Adobe Garamond Pro Bold"/>
            </a:endParaRPr>
          </a:p>
        </p:txBody>
      </p:sp>
      <p:sp>
        <p:nvSpPr>
          <p:cNvPr id="3" name="Content Placeholder 2"/>
          <p:cNvSpPr>
            <a:spLocks noGrp="1"/>
          </p:cNvSpPr>
          <p:nvPr>
            <p:ph idx="1"/>
          </p:nvPr>
        </p:nvSpPr>
        <p:spPr>
          <a:xfrm>
            <a:off x="914400" y="1951037"/>
            <a:ext cx="8229600" cy="4906963"/>
          </a:xfrm>
        </p:spPr>
        <p:txBody>
          <a:bodyPr>
            <a:normAutofit lnSpcReduction="10000"/>
          </a:bodyPr>
          <a:lstStyle/>
          <a:p>
            <a:pPr>
              <a:buFont typeface="Wingdings" pitchFamily="2" charset="2"/>
              <a:buChar char="ü"/>
            </a:pPr>
            <a:r>
              <a:rPr lang="en-US" b="1" i="1" dirty="0" smtClean="0">
                <a:solidFill>
                  <a:srgbClr val="FFFF00"/>
                </a:solidFill>
                <a:latin typeface="Californian FB" pitchFamily="18" charset="0"/>
              </a:rPr>
              <a:t>On December 19, 1907  at the </a:t>
            </a:r>
            <a:r>
              <a:rPr lang="en-US" b="1" i="1" dirty="0" err="1" smtClean="0">
                <a:solidFill>
                  <a:srgbClr val="FFFF00"/>
                </a:solidFill>
                <a:latin typeface="Californian FB" pitchFamily="18" charset="0"/>
              </a:rPr>
              <a:t>Darr</a:t>
            </a:r>
            <a:r>
              <a:rPr lang="en-US" b="1" i="1" dirty="0" smtClean="0">
                <a:solidFill>
                  <a:srgbClr val="FFFF00"/>
                </a:solidFill>
                <a:latin typeface="Californian FB" pitchFamily="18" charset="0"/>
              </a:rPr>
              <a:t> mine operated by the Pittsburgh Coal Company in Jacobs Creek, PA 239  miner most being Hungarian immigrants died.</a:t>
            </a:r>
          </a:p>
          <a:p>
            <a:pPr>
              <a:buFont typeface="Wingdings" pitchFamily="2" charset="2"/>
              <a:buChar char="ü"/>
            </a:pPr>
            <a:r>
              <a:rPr lang="en-US" b="1" i="1" dirty="0" smtClean="0">
                <a:solidFill>
                  <a:srgbClr val="FFFF00"/>
                </a:solidFill>
                <a:latin typeface="Californian FB" pitchFamily="18" charset="0"/>
              </a:rPr>
              <a:t>The Feds could not actually go in and inspect the mines until 1941</a:t>
            </a:r>
            <a:r>
              <a:rPr lang="en-US" b="1" i="1" dirty="0" smtClean="0">
                <a:solidFill>
                  <a:srgbClr val="FFFF00"/>
                </a:solidFill>
                <a:latin typeface="Adobe Garamond Pro Bold"/>
              </a:rPr>
              <a:t/>
            </a:r>
            <a:br>
              <a:rPr lang="en-US" b="1" i="1" dirty="0" smtClean="0">
                <a:solidFill>
                  <a:srgbClr val="FFFF00"/>
                </a:solidFill>
                <a:latin typeface="Adobe Garamond Pro Bold"/>
              </a:rPr>
            </a:br>
            <a:endParaRPr lang="en-US" b="1" i="1" dirty="0" smtClean="0">
              <a:solidFill>
                <a:srgbClr val="FFFF00"/>
              </a:solidFill>
              <a:latin typeface="Adobe Garamond Pro Bold"/>
            </a:endParaRPr>
          </a:p>
          <a:p>
            <a:pPr>
              <a:buNone/>
            </a:pP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7000" r="-2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flipV="1">
            <a:off x="-1905000" y="380997"/>
            <a:ext cx="304800" cy="457201"/>
          </a:xfrm>
        </p:spPr>
        <p:txBody>
          <a:bodyPr>
            <a:normAutofit fontScale="90000"/>
          </a:bodyPr>
          <a:lstStyle/>
          <a:p>
            <a:endParaRPr lang="en-US" dirty="0"/>
          </a:p>
        </p:txBody>
      </p:sp>
      <p:sp>
        <p:nvSpPr>
          <p:cNvPr id="3" name="Content Placeholder 2"/>
          <p:cNvSpPr>
            <a:spLocks noGrp="1"/>
          </p:cNvSpPr>
          <p:nvPr>
            <p:ph idx="1"/>
          </p:nvPr>
        </p:nvSpPr>
        <p:spPr>
          <a:xfrm>
            <a:off x="457200" y="457200"/>
            <a:ext cx="8229600" cy="5668963"/>
          </a:xfrm>
        </p:spPr>
        <p:txBody>
          <a:bodyPr>
            <a:normAutofit/>
          </a:bodyPr>
          <a:lstStyle/>
          <a:p>
            <a:pPr>
              <a:buFont typeface="Wingdings" pitchFamily="2" charset="2"/>
              <a:buChar char="ü"/>
            </a:pPr>
            <a:r>
              <a:rPr lang="en-US" b="1" i="1" dirty="0" smtClean="0">
                <a:solidFill>
                  <a:schemeClr val="accent6">
                    <a:lumMod val="75000"/>
                  </a:schemeClr>
                </a:solidFill>
                <a:latin typeface="Californian FB" pitchFamily="18" charset="0"/>
              </a:rPr>
              <a:t>Over 10 billion tons of bituminous coal have been mined in 21 Pennsylvania counties during the past 200 years of mining.  This is about one fourth of all coal ever mined in the United States. </a:t>
            </a:r>
          </a:p>
          <a:p>
            <a:pPr>
              <a:buFont typeface="Wingdings" pitchFamily="2" charset="2"/>
              <a:buChar char="ü"/>
            </a:pPr>
            <a:r>
              <a:rPr lang="en-US" b="1" i="1" dirty="0" smtClean="0">
                <a:solidFill>
                  <a:schemeClr val="accent6">
                    <a:lumMod val="75000"/>
                  </a:schemeClr>
                </a:solidFill>
                <a:latin typeface="Californian FB" pitchFamily="18" charset="0"/>
              </a:rPr>
              <a:t>About 40 different beds (layers) of coal are/were mined in Pennsylvania, they range from a few inches to over eight feet thick. About 75 percent of Pennsylvania's coal is mined from five different beds</a:t>
            </a:r>
            <a:endParaRPr lang="en-US" b="1" i="1" dirty="0">
              <a:solidFill>
                <a:schemeClr val="accent6">
                  <a:lumMod val="75000"/>
                </a:schemeClr>
              </a:solidFill>
              <a:latin typeface="Californian FB"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b="1" dirty="0" smtClean="0">
                <a:solidFill>
                  <a:schemeClr val="accent6">
                    <a:lumMod val="75000"/>
                  </a:schemeClr>
                </a:solidFill>
                <a:latin typeface="Californian FB" pitchFamily="18" charset="0"/>
              </a:rPr>
              <a:t>Centralia</a:t>
            </a:r>
            <a:endParaRPr lang="en-US" dirty="0">
              <a:solidFill>
                <a:schemeClr val="accent6">
                  <a:lumMod val="75000"/>
                </a:schemeClr>
              </a:solidFill>
              <a:latin typeface="Californian FB" pitchFamily="18" charset="0"/>
            </a:endParaRPr>
          </a:p>
        </p:txBody>
      </p:sp>
      <p:sp>
        <p:nvSpPr>
          <p:cNvPr id="3" name="Content Placeholder 2"/>
          <p:cNvSpPr>
            <a:spLocks noGrp="1"/>
          </p:cNvSpPr>
          <p:nvPr>
            <p:ph idx="1"/>
          </p:nvPr>
        </p:nvSpPr>
        <p:spPr>
          <a:xfrm>
            <a:off x="914400" y="1447800"/>
            <a:ext cx="8229600" cy="5410200"/>
          </a:xfrm>
        </p:spPr>
        <p:txBody>
          <a:bodyPr/>
          <a:lstStyle/>
          <a:p>
            <a:pPr>
              <a:buFont typeface="Wingdings" pitchFamily="2" charset="2"/>
              <a:buChar char="ü"/>
            </a:pPr>
            <a:r>
              <a:rPr lang="en-US" b="1" i="1" dirty="0" smtClean="0">
                <a:solidFill>
                  <a:schemeClr val="accent6">
                    <a:lumMod val="75000"/>
                  </a:schemeClr>
                </a:solidFill>
                <a:latin typeface="Californian FB" pitchFamily="18" charset="0"/>
              </a:rPr>
              <a:t>If you were driving north on route 61 in the heart of the Anthracite coal region in Pennsylvania in recent years, you may have come across a detour of 61 at the top of a hill in a community called Ashland</a:t>
            </a:r>
          </a:p>
          <a:p>
            <a:pPr>
              <a:buFont typeface="Wingdings" pitchFamily="2" charset="2"/>
              <a:buChar char="ü"/>
            </a:pPr>
            <a:r>
              <a:rPr lang="en-US" b="1" i="1" dirty="0" smtClean="0">
                <a:solidFill>
                  <a:schemeClr val="accent6">
                    <a:lumMod val="75000"/>
                  </a:schemeClr>
                </a:solidFill>
                <a:latin typeface="Californian FB" pitchFamily="18" charset="0"/>
              </a:rPr>
              <a:t>If you were to look to your right and follow a small, slightly less engineered road down and around the closed route 61 it would re-emerge at the beginning of the story.   Centralia</a:t>
            </a:r>
            <a:endParaRPr lang="en-US" b="1" i="1" dirty="0">
              <a:solidFill>
                <a:schemeClr val="accent6">
                  <a:lumMod val="75000"/>
                </a:schemeClr>
              </a:solidFill>
              <a:latin typeface="Californian FB"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1000" r="-2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flipH="1">
            <a:off x="-1828800" y="381000"/>
            <a:ext cx="685800" cy="76200"/>
          </a:xfrm>
        </p:spPr>
        <p:txBody>
          <a:bodyPr>
            <a:normAutofit fontScale="90000"/>
          </a:bodyPr>
          <a:lstStyle/>
          <a:p>
            <a:endParaRPr lang="en-US" dirty="0"/>
          </a:p>
        </p:txBody>
      </p:sp>
      <p:sp>
        <p:nvSpPr>
          <p:cNvPr id="3" name="Content Placeholder 2"/>
          <p:cNvSpPr>
            <a:spLocks noGrp="1"/>
          </p:cNvSpPr>
          <p:nvPr>
            <p:ph idx="1"/>
          </p:nvPr>
        </p:nvSpPr>
        <p:spPr>
          <a:xfrm>
            <a:off x="0" y="731837"/>
            <a:ext cx="8229600" cy="6126163"/>
          </a:xfrm>
        </p:spPr>
        <p:txBody>
          <a:bodyPr>
            <a:normAutofit fontScale="92500"/>
          </a:bodyPr>
          <a:lstStyle/>
          <a:p>
            <a:pPr>
              <a:buNone/>
            </a:pPr>
            <a:r>
              <a:rPr lang="en-US" b="1" i="1" dirty="0" smtClean="0">
                <a:solidFill>
                  <a:schemeClr val="tx2">
                    <a:lumMod val="60000"/>
                    <a:lumOff val="40000"/>
                  </a:schemeClr>
                </a:solidFill>
                <a:latin typeface="Californian FB" pitchFamily="18" charset="0"/>
              </a:rPr>
              <a:t>in 1962 along the outskirts of town when trash was burned in the pit of an abandoned strip mine, which connected to a coal vein running near the surface.  The burning trash caught the exposed vein of coal on fire.  The fire was thought to be extinguished but it apparently wasn't when it erupted in the pit a few days later   Again the fire was doused with water for hours and thought to be out.  But it wasn't.   The coal then began to burn underground.   For the next two decades, workers battled the fire, flushing the mines with water and fly ash, excavated the burning</a:t>
            </a:r>
            <a:endParaRPr lang="en-US" b="1" i="1" dirty="0">
              <a:solidFill>
                <a:schemeClr val="tx2">
                  <a:lumMod val="60000"/>
                  <a:lumOff val="40000"/>
                </a:schemeClr>
              </a:solidFill>
              <a:latin typeface="Californian FB"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3000" b="-4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58200" y="1600200"/>
            <a:ext cx="8229600" cy="198438"/>
          </a:xfrm>
        </p:spPr>
        <p:txBody>
          <a:bodyPr>
            <a:normAutofit fontScale="90000"/>
          </a:bodyPr>
          <a:lstStyle/>
          <a:p>
            <a:endParaRPr lang="en-US" dirty="0"/>
          </a:p>
        </p:txBody>
      </p:sp>
      <p:sp>
        <p:nvSpPr>
          <p:cNvPr id="3" name="Content Placeholder 2"/>
          <p:cNvSpPr>
            <a:spLocks noGrp="1"/>
          </p:cNvSpPr>
          <p:nvPr>
            <p:ph idx="1"/>
          </p:nvPr>
        </p:nvSpPr>
        <p:spPr>
          <a:xfrm>
            <a:off x="0" y="960437"/>
            <a:ext cx="8229600" cy="5897563"/>
          </a:xfrm>
        </p:spPr>
        <p:txBody>
          <a:bodyPr>
            <a:normAutofit fontScale="92500" lnSpcReduction="10000"/>
          </a:bodyPr>
          <a:lstStyle/>
          <a:p>
            <a:pPr>
              <a:buNone/>
            </a:pPr>
            <a:r>
              <a:rPr lang="en-US" b="1" dirty="0" smtClean="0">
                <a:solidFill>
                  <a:srgbClr val="00B050"/>
                </a:solidFill>
              </a:rPr>
              <a:t>material and dug trenches, backfilled, drilling again and again in an attempt to find the boundaries of the fire and  plan to put the fire out or at least contain it.  All efforts failed to do either as government officials delayed to take any real action to save the village.  By the early 1980s the fire had affected approximately 200 acres and homes had to be abandoned as carbon monoxide levels reached life threatening levels.   An engineering study concluded in 1983 that the fire could burn for another century or even more and "could conceivably spread over an area of approximately 3,700 acres." </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2000" r="-3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381000" cy="1143000"/>
          </a:xfrm>
        </p:spPr>
        <p:txBody>
          <a:bodyPr/>
          <a:lstStyle/>
          <a:p>
            <a:endParaRPr lang="en-US" dirty="0"/>
          </a:p>
        </p:txBody>
      </p:sp>
      <p:sp>
        <p:nvSpPr>
          <p:cNvPr id="3" name="Content Placeholder 2"/>
          <p:cNvSpPr>
            <a:spLocks noGrp="1"/>
          </p:cNvSpPr>
          <p:nvPr>
            <p:ph idx="1"/>
          </p:nvPr>
        </p:nvSpPr>
        <p:spPr>
          <a:xfrm>
            <a:off x="914400" y="0"/>
            <a:ext cx="8229600" cy="5745163"/>
          </a:xfrm>
        </p:spPr>
        <p:txBody>
          <a:bodyPr>
            <a:normAutofit fontScale="92500" lnSpcReduction="10000"/>
          </a:bodyPr>
          <a:lstStyle/>
          <a:p>
            <a:pPr>
              <a:buNone/>
            </a:pPr>
            <a:r>
              <a:rPr lang="en-US" b="1" dirty="0" smtClean="0">
                <a:solidFill>
                  <a:srgbClr val="00B050"/>
                </a:solidFill>
              </a:rPr>
              <a:t>Over 47 years and 40 million dollars later the fire still burns through old coal mines and veins under the town and the surrounding hillsides on several fronts.  The fire, smoke, fumes and toxic gases that came up through the back yards, basements and streets of Centralia literally ripped the town apart.   Today Centralia is a virtual ghost town with only a few remaining residents.  As they continue to live in their beloved homes now owned by the federal government, people pass every day along Route 61, most totally unaware of the history surrounding them and the sad story of Centralia. </a:t>
            </a:r>
            <a:endParaRPr lang="en-US" dirty="0">
              <a:solidFill>
                <a:srgbClr val="00B05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TotalTime>
  <Words>330</Words>
  <Application>Microsoft Office PowerPoint</Application>
  <PresentationFormat>On-screen Show (4:3)</PresentationFormat>
  <Paragraphs>23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History of Coal Mining in Pennsylvania</vt:lpstr>
      <vt:lpstr>Slide 2</vt:lpstr>
      <vt:lpstr>Acid Drainage</vt:lpstr>
      <vt:lpstr>1907 Deadly Coal Mine Disaster </vt:lpstr>
      <vt:lpstr>Slide 5</vt:lpstr>
      <vt:lpstr>Centralia</vt:lpstr>
      <vt:lpstr>Slide 7</vt:lpstr>
      <vt:lpstr>Slide 8</vt:lpstr>
      <vt:lpstr>Slide 9</vt:lpstr>
    </vt:vector>
  </TitlesOfParts>
  <Company>Hazleton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Coal Mining in Pennsylvania</dc:title>
  <dc:creator>Hazleton Area School District</dc:creator>
  <cp:lastModifiedBy>Hazleton Area School District</cp:lastModifiedBy>
  <cp:revision>19</cp:revision>
  <dcterms:created xsi:type="dcterms:W3CDTF">2010-05-03T18:11:09Z</dcterms:created>
  <dcterms:modified xsi:type="dcterms:W3CDTF">2010-05-11T18:27:17Z</dcterms:modified>
</cp:coreProperties>
</file>